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26" r:id="rId3"/>
    <p:sldId id="291" r:id="rId4"/>
    <p:sldId id="265" r:id="rId5"/>
    <p:sldId id="304" r:id="rId6"/>
    <p:sldId id="312" r:id="rId7"/>
    <p:sldId id="303" r:id="rId8"/>
    <p:sldId id="306" r:id="rId9"/>
    <p:sldId id="313" r:id="rId10"/>
    <p:sldId id="314" r:id="rId11"/>
    <p:sldId id="315" r:id="rId12"/>
    <p:sldId id="294" r:id="rId13"/>
    <p:sldId id="328" r:id="rId14"/>
    <p:sldId id="316" r:id="rId15"/>
    <p:sldId id="317" r:id="rId16"/>
    <p:sldId id="329" r:id="rId17"/>
    <p:sldId id="318" r:id="rId18"/>
    <p:sldId id="330" r:id="rId19"/>
    <p:sldId id="272" r:id="rId20"/>
    <p:sldId id="324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4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54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54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54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54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FF"/>
    <a:srgbClr val="990000"/>
    <a:srgbClr val="6600FF"/>
    <a:srgbClr val="CC9900"/>
    <a:srgbClr val="CC6600"/>
    <a:srgbClr val="FFCC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965" autoAdjust="0"/>
    <p:restoredTop sz="96529" autoAdjust="0"/>
  </p:normalViewPr>
  <p:slideViewPr>
    <p:cSldViewPr>
      <p:cViewPr varScale="1">
        <p:scale>
          <a:sx n="70" d="100"/>
          <a:sy n="70" d="100"/>
        </p:scale>
        <p:origin x="-3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A4FF7-7484-4635-856D-29EC7036D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7EE84-2DDC-4CEB-A76B-EFE45548D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CDD5B-9086-43E6-84C1-EB9C39FC1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9B6E5-B932-43AE-84F8-3CD7CFEE5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7991-F253-4125-BAF9-751F32CA1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AA2EA-FB8D-4843-964C-E16267081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E0252-A0D6-42FE-9E74-52CC9A6EE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5F57C-85FE-4A35-94DE-068A73E4A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59D2F-2E74-4E21-85B1-2BF5EDE44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34831-072E-4E2C-8809-9ED558F8F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FADB6-9993-435B-A7BA-86BEECF4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0F33349-A741-485B-943D-7B8753C5C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8.gif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slide" Target="slide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8.gif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slide" Target="slide7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9.png"/><Relationship Id="rId3" Type="http://schemas.openxmlformats.org/officeDocument/2006/relationships/audio" Target="file:///D:\ke%20hoach%20day%202013-2014\hoi%20giang%20dien%20tu\file%20nghe%20cut\Cut_There%20will%20be%20a%20robot.mp3" TargetMode="External"/><Relationship Id="rId7" Type="http://schemas.openxmlformats.org/officeDocument/2006/relationships/audio" Target="file:///D:\ke%20hoach%20day%202013-2014\hoi%20giang%20dien%20tu\file%20nghe%20cut\Cut_I'll%20use%20it%20to%20learn%20english.mp3" TargetMode="External"/><Relationship Id="rId12" Type="http://schemas.openxmlformats.org/officeDocument/2006/relationships/image" Target="../media/image8.png"/><Relationship Id="rId2" Type="http://schemas.openxmlformats.org/officeDocument/2006/relationships/audio" Target="file:///D:\ke%20hoach%20day%202013-2014\hoi%20giang%20dien%20tu\file%20nghe%20cut\Cut_what%20will%20there%20be%20in%20your%20dream%20house.mp3" TargetMode="External"/><Relationship Id="rId1" Type="http://schemas.openxmlformats.org/officeDocument/2006/relationships/audio" Target="file:///D:\ke%20hoach%20day%202013-2014\hoi%20giang%20dien%20tu\file%20nghe%20cut\Cut_Look,%20listen%20and%20repeat.mp3" TargetMode="External"/><Relationship Id="rId6" Type="http://schemas.openxmlformats.org/officeDocument/2006/relationships/audio" Target="file:///D:\ke%20hoach%20day%202013-2014\hoi%20giang%20dien%20tu\file%20nghe%20cut\Cut_Oh,%20there%20will%20be%20a%20computer.mp3" TargetMode="External"/><Relationship Id="rId11" Type="http://schemas.openxmlformats.org/officeDocument/2006/relationships/image" Target="../media/image7.png"/><Relationship Id="rId5" Type="http://schemas.openxmlformats.org/officeDocument/2006/relationships/audio" Target="file:///D:\ke%20hoach%20day%202013-2014\hoi%20giang%20dien%20tu\file%20nghe%20cut\Cut_what%20about%20your%20bedroom.mp3" TargetMode="External"/><Relationship Id="rId10" Type="http://schemas.openxmlformats.org/officeDocument/2006/relationships/image" Target="../media/image6.jpeg"/><Relationship Id="rId4" Type="http://schemas.openxmlformats.org/officeDocument/2006/relationships/audio" Target="file:///D:\ke%20hoach%20day%202013-2014\hoi%20giang%20dien%20tu\file%20nghe%20cut\Cut_I'll%20use%20it%20to%20do%20the%20houseworks.mp3" TargetMode="Externa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Frames PPT 00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4279" name="Picture 7" descr="49d780f7_flower0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33400"/>
            <a:ext cx="5562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WordArt 8"/>
          <p:cNvSpPr>
            <a:spLocks noChangeArrowheads="1" noChangeShapeType="1" noTextEdit="1"/>
          </p:cNvSpPr>
          <p:nvPr/>
        </p:nvSpPr>
        <p:spPr bwMode="auto">
          <a:xfrm>
            <a:off x="1447800" y="3657600"/>
            <a:ext cx="61722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>
                <a:ln w="19050">
                  <a:noFill/>
                  <a:round/>
                  <a:headEnd/>
                  <a:tailEnd/>
                </a:ln>
                <a:solidFill>
                  <a:srgbClr val="FF99CC"/>
                </a:solidFill>
                <a:effectLst>
                  <a:prstShdw prst="shdw18" dist="17961" dir="13500000">
                    <a:srgbClr val="FF99CC">
                      <a:gamma/>
                      <a:shade val="60000"/>
                      <a:invGamma/>
                    </a:srgbClr>
                  </a:prstShdw>
                </a:effectLst>
                <a:latin typeface=".VnPark"/>
              </a:rPr>
              <a:t> </a:t>
            </a:r>
            <a:r>
              <a:rPr lang="en-US" sz="3600" b="1" kern="10" dirty="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8" dist="17961" dir="13500000">
                    <a:srgbClr val="FF99CC">
                      <a:gamma/>
                      <a:shade val="60000"/>
                      <a:invGamma/>
                    </a:srgbClr>
                  </a:prstShdw>
                </a:effectLst>
                <a:latin typeface=".VnPark"/>
              </a:rPr>
              <a:t>To our class </a:t>
            </a:r>
            <a:r>
              <a:rPr lang="en-US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8" dist="17961" dir="13500000">
                    <a:srgbClr val="FF99CC">
                      <a:gamma/>
                      <a:shade val="60000"/>
                      <a:invGamma/>
                    </a:srgbClr>
                  </a:prstShdw>
                </a:effectLst>
                <a:latin typeface=".VnPark"/>
              </a:rPr>
              <a:t>5</a:t>
            </a:r>
            <a:endParaRPr lang="en-US" sz="3600" b="1" kern="10" dirty="0">
              <a:ln w="1905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prstShdw prst="shdw18" dist="17961" dir="13500000">
                  <a:srgbClr val="FF99CC">
                    <a:gamma/>
                    <a:shade val="60000"/>
                    <a:invGamma/>
                  </a:srgbClr>
                </a:prstShdw>
              </a:effectLst>
              <a:latin typeface=".VnPark"/>
            </a:endParaRPr>
          </a:p>
        </p:txBody>
      </p:sp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2714625" y="4495800"/>
            <a:ext cx="37338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cs typeface="Tahoma"/>
              </a:rPr>
              <a:t>Teacher: </a:t>
            </a:r>
            <a:r>
              <a:rPr lang="en-US" sz="2800" kern="10" dirty="0" err="1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cs typeface="Tahoma"/>
              </a:rPr>
              <a:t>Hoàng</a:t>
            </a:r>
            <a:r>
              <a:rPr lang="en-US" sz="2800" kern="10" dirty="0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en-US" sz="2800" kern="10" dirty="0" err="1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cs typeface="Tahoma"/>
              </a:rPr>
              <a:t>Thị</a:t>
            </a:r>
            <a:r>
              <a:rPr lang="en-US" sz="2800" kern="10" dirty="0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en-US" sz="2800" kern="10" dirty="0" err="1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cs typeface="Tahoma"/>
              </a:rPr>
              <a:t>Hồng</a:t>
            </a:r>
            <a:endParaRPr lang="en-US" sz="2800" kern="10" dirty="0">
              <a:ln w="9525">
                <a:solidFill>
                  <a:srgbClr val="9933FF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54282" name="WordArt 10"/>
          <p:cNvSpPr>
            <a:spLocks noChangeArrowheads="1" noChangeShapeType="1" noTextEdit="1"/>
          </p:cNvSpPr>
          <p:nvPr/>
        </p:nvSpPr>
        <p:spPr bwMode="auto">
          <a:xfrm>
            <a:off x="2209800" y="5257800"/>
            <a:ext cx="4648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6600CC"/>
                </a:solidFill>
                <a:effectLst>
                  <a:prstShdw prst="shdw17" dist="17961" dir="2700000">
                    <a:srgbClr val="3D007A"/>
                  </a:prstShdw>
                </a:effectLst>
                <a:latin typeface=".VnPresent"/>
              </a:rPr>
              <a:t>Ai Mo </a:t>
            </a:r>
            <a:r>
              <a:rPr lang="en-US" sz="2800" b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6600CC"/>
                </a:solidFill>
                <a:effectLst>
                  <a:prstShdw prst="shdw17" dist="17961" dir="2700000">
                    <a:srgbClr val="3D007A"/>
                  </a:prstShdw>
                </a:effectLst>
                <a:latin typeface=".VnPresent"/>
              </a:rPr>
              <a:t>APrimary</a:t>
            </a:r>
            <a:r>
              <a:rPr lang="en-US" sz="28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6600CC"/>
                </a:solidFill>
                <a:effectLst>
                  <a:prstShdw prst="shdw17" dist="17961" dir="2700000">
                    <a:srgbClr val="3D007A"/>
                  </a:prstShdw>
                </a:effectLst>
                <a:latin typeface=".VnPresent"/>
              </a:rPr>
              <a:t> </a:t>
            </a:r>
            <a:r>
              <a:rPr lang="en-US" sz="2800" b="1" kern="10" dirty="0">
                <a:ln w="19050">
                  <a:noFill/>
                  <a:round/>
                  <a:headEnd/>
                  <a:tailEnd/>
                </a:ln>
                <a:solidFill>
                  <a:srgbClr val="6600CC"/>
                </a:solidFill>
                <a:effectLst>
                  <a:prstShdw prst="shdw17" dist="17961" dir="2700000">
                    <a:srgbClr val="3D007A"/>
                  </a:prstShdw>
                </a:effectLst>
                <a:latin typeface=".VnPresent"/>
              </a:rPr>
              <a:t>School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  <p:bldP spid="542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Back or Previous 11">
            <a:hlinkClick r:id="rId2" action="ppaction://hlinksldjump" highlightClick="1"/>
          </p:cNvPr>
          <p:cNvSpPr/>
          <p:nvPr/>
        </p:nvSpPr>
        <p:spPr>
          <a:xfrm>
            <a:off x="533400" y="6172200"/>
            <a:ext cx="9144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11276" name="Picture 12" descr="DSC06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838200"/>
            <a:ext cx="54165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Back or Previous 11">
            <a:hlinkClick r:id="rId2" action="ppaction://hlinksldjump" highlightClick="1"/>
          </p:cNvPr>
          <p:cNvSpPr/>
          <p:nvPr/>
        </p:nvSpPr>
        <p:spPr>
          <a:xfrm>
            <a:off x="533400" y="6172200"/>
            <a:ext cx="9144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12300" name="Picture 12" descr="DSC06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914400"/>
            <a:ext cx="54975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firew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90550"/>
            <a:ext cx="57912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happyfac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962400"/>
            <a:ext cx="160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firew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44888"/>
            <a:ext cx="5791200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ction Button: Back or Previous 11">
            <a:hlinkClick r:id="rId5" action="ppaction://hlinksldjump" highlightClick="1"/>
          </p:cNvPr>
          <p:cNvSpPr/>
          <p:nvPr/>
        </p:nvSpPr>
        <p:spPr>
          <a:xfrm>
            <a:off x="533400" y="6172200"/>
            <a:ext cx="9144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3318" name="WordArt 4"/>
          <p:cNvSpPr>
            <a:spLocks noChangeArrowheads="1" noChangeShapeType="1" noTextEdit="1"/>
          </p:cNvSpPr>
          <p:nvPr/>
        </p:nvSpPr>
        <p:spPr bwMode="auto">
          <a:xfrm>
            <a:off x="1676400" y="2209800"/>
            <a:ext cx="6324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Lucky Number!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05200" y="4419600"/>
            <a:ext cx="3733800" cy="838200"/>
            <a:chOff x="2352" y="2496"/>
            <a:chExt cx="2352" cy="528"/>
          </a:xfrm>
        </p:grpSpPr>
        <p:sp>
          <p:nvSpPr>
            <p:cNvPr id="13321" name="Oval 10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FF0066"/>
                  </a:solidFill>
                  <a:latin typeface="Arial" charset="0"/>
                  <a:cs typeface="Arial" charset="0"/>
                </a:rPr>
                <a:t>Congratulation !</a:t>
              </a:r>
            </a:p>
          </p:txBody>
        </p:sp>
        <p:pic>
          <p:nvPicPr>
            <p:cNvPr id="13322" name="Picture 11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20" name="Picture 7" descr="firew1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181350"/>
            <a:ext cx="57912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-0.00301 C 0.1059 -0.06389 0.31615 -0.12384 0.3684 -0.20949 C 0.42083 -0.29514 0.23594 -0.46551 0.20938 -0.51667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firew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90550"/>
            <a:ext cx="57912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 descr="happyfac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962400"/>
            <a:ext cx="160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firew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44888"/>
            <a:ext cx="5791200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ction Button: Back or Previous 11">
            <a:hlinkClick r:id="rId5" action="ppaction://hlinksldjump" highlightClick="1"/>
          </p:cNvPr>
          <p:cNvSpPr/>
          <p:nvPr/>
        </p:nvSpPr>
        <p:spPr>
          <a:xfrm>
            <a:off x="533400" y="6172200"/>
            <a:ext cx="9144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4342" name="WordArt 4"/>
          <p:cNvSpPr>
            <a:spLocks noChangeArrowheads="1" noChangeShapeType="1" noTextEdit="1"/>
          </p:cNvSpPr>
          <p:nvPr/>
        </p:nvSpPr>
        <p:spPr bwMode="auto">
          <a:xfrm>
            <a:off x="1676400" y="2209800"/>
            <a:ext cx="6324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Lucky Number!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05200" y="4419600"/>
            <a:ext cx="3733800" cy="838200"/>
            <a:chOff x="2352" y="2496"/>
            <a:chExt cx="2352" cy="528"/>
          </a:xfrm>
        </p:grpSpPr>
        <p:sp>
          <p:nvSpPr>
            <p:cNvPr id="14345" name="Oval 10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>
                  <a:solidFill>
                    <a:srgbClr val="FF0066"/>
                  </a:solidFill>
                  <a:latin typeface="Arial" charset="0"/>
                  <a:cs typeface="Arial" charset="0"/>
                </a:rPr>
                <a:t>Congratulation !</a:t>
              </a:r>
            </a:p>
          </p:txBody>
        </p:sp>
        <p:pic>
          <p:nvPicPr>
            <p:cNvPr id="14346" name="Picture 11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4" name="Picture 7" descr="firew1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181350"/>
            <a:ext cx="57912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-0.00301 C 0.1059 -0.06389 0.31615 -0.12384 0.3684 -0.20949 C 0.42083 -0.29514 0.23594 -0.46551 0.20938 -0.51667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81000" y="53340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n-US" sz="3600" b="1" dirty="0">
                <a:solidFill>
                  <a:srgbClr val="FF0000"/>
                </a:solidFill>
              </a:rPr>
              <a:t>3. Read the passage and do the tasks: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066800" y="1600200"/>
            <a:ext cx="7391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hlink"/>
                </a:solidFill>
              </a:rPr>
              <a:t>a. Draw a line to match the words that make a meaningful phrase: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19200" y="3962400"/>
            <a:ext cx="7075488" cy="2774950"/>
            <a:chOff x="1676400" y="3581399"/>
            <a:chExt cx="6354728" cy="2557707"/>
          </a:xfrm>
        </p:grpSpPr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1676400" y="3581399"/>
              <a:ext cx="2590653" cy="2557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marL="1028700" indent="-1028700" algn="l"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1. a comfortable</a:t>
              </a:r>
            </a:p>
            <a:p>
              <a:pPr marL="1028700" indent="-1028700" algn="l"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2. a large</a:t>
              </a:r>
            </a:p>
            <a:p>
              <a:pPr marL="1028700" indent="-1028700" algn="l"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3. a cable</a:t>
              </a:r>
            </a:p>
            <a:p>
              <a:pPr marL="1028700" indent="-1028700" algn="l"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4. a hi-fi</a:t>
              </a:r>
            </a:p>
          </p:txBody>
        </p:sp>
        <p:sp>
          <p:nvSpPr>
            <p:cNvPr id="54281" name="Text Box 9"/>
            <p:cNvSpPr txBox="1">
              <a:spLocks noChangeArrowheads="1"/>
            </p:cNvSpPr>
            <p:nvPr/>
          </p:nvSpPr>
          <p:spPr bwMode="auto">
            <a:xfrm>
              <a:off x="5440475" y="3581399"/>
              <a:ext cx="2590653" cy="2557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marL="1028700" indent="-1028700" algn="l">
                <a:spcBef>
                  <a:spcPct val="50000"/>
                </a:spcBef>
                <a:defRPr/>
              </a:pPr>
              <a:r>
                <a:rPr lang="en-US" sz="3200">
                  <a:solidFill>
                    <a:schemeClr val="tx1"/>
                  </a:solidFill>
                </a:rPr>
                <a:t>a. garden</a:t>
              </a:r>
            </a:p>
            <a:p>
              <a:pPr marL="1028700" indent="-1028700" algn="l">
                <a:spcBef>
                  <a:spcPct val="50000"/>
                </a:spcBef>
                <a:defRPr/>
              </a:pPr>
              <a:r>
                <a:rPr lang="en-US" sz="3200">
                  <a:solidFill>
                    <a:schemeClr val="tx1"/>
                  </a:solidFill>
                </a:rPr>
                <a:t>b. stereo</a:t>
              </a:r>
            </a:p>
            <a:p>
              <a:pPr marL="1028700" indent="-1028700" algn="l">
                <a:spcBef>
                  <a:spcPct val="50000"/>
                </a:spcBef>
                <a:defRPr/>
              </a:pPr>
              <a:r>
                <a:rPr lang="en-US" sz="3200">
                  <a:solidFill>
                    <a:schemeClr val="tx1"/>
                  </a:solidFill>
                </a:rPr>
                <a:t>c. house</a:t>
              </a:r>
            </a:p>
            <a:p>
              <a:pPr marL="1028700" indent="-1028700" algn="l">
                <a:spcBef>
                  <a:spcPct val="50000"/>
                </a:spcBef>
                <a:defRPr/>
              </a:pPr>
              <a:r>
                <a:rPr lang="en-US" sz="3200">
                  <a:solidFill>
                    <a:schemeClr val="tx1"/>
                  </a:solidFill>
                </a:rPr>
                <a:t>d. TV</a:t>
              </a:r>
            </a:p>
          </p:txBody>
        </p:sp>
      </p:grp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4038600" y="4343400"/>
            <a:ext cx="1447800" cy="1295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2895600" y="5791200"/>
            <a:ext cx="2590800" cy="609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V="1">
            <a:off x="2895600" y="4419600"/>
            <a:ext cx="259080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V="1">
            <a:off x="2819400" y="5105400"/>
            <a:ext cx="2638425" cy="1314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542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152400" y="30480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n-US" sz="3600" b="1" dirty="0">
                <a:solidFill>
                  <a:srgbClr val="FF0000"/>
                </a:solidFill>
              </a:rPr>
              <a:t>3. Read and do the tasks: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33400" y="12192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hlink"/>
                </a:solidFill>
              </a:rPr>
              <a:t>b. Complete the table:</a:t>
            </a:r>
          </a:p>
        </p:txBody>
      </p:sp>
      <p:graphicFrame>
        <p:nvGraphicFramePr>
          <p:cNvPr id="16440" name="Group 56"/>
          <p:cNvGraphicFramePr>
            <a:graphicFrameLocks noGrp="1"/>
          </p:cNvGraphicFramePr>
          <p:nvPr/>
        </p:nvGraphicFramePr>
        <p:xfrm>
          <a:off x="1219200" y="3581400"/>
          <a:ext cx="6781800" cy="3108960"/>
        </p:xfrm>
        <a:graphic>
          <a:graphicData uri="http://schemas.openxmlformats.org/drawingml/2006/table">
            <a:tbl>
              <a:tblPr/>
              <a:tblGrid>
                <a:gridCol w="3390900"/>
                <a:gridCol w="3390900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</a:rPr>
                        <a:t>Things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</a:rPr>
                        <a:t>Where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In the countryside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garden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8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computer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cable 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8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hi-fi stereo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39" name="Group 55"/>
          <p:cNvGraphicFramePr>
            <a:graphicFrameLocks noGrp="1"/>
          </p:cNvGraphicFramePr>
          <p:nvPr/>
        </p:nvGraphicFramePr>
        <p:xfrm>
          <a:off x="1219200" y="3581400"/>
          <a:ext cx="6781800" cy="3108960"/>
        </p:xfrm>
        <a:graphic>
          <a:graphicData uri="http://schemas.openxmlformats.org/drawingml/2006/table">
            <a:tbl>
              <a:tblPr/>
              <a:tblGrid>
                <a:gridCol w="3390900"/>
                <a:gridCol w="3390900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</a:rPr>
                        <a:t>Things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</a:rPr>
                        <a:t>Where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In the countryside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garden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In front of the house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8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computer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In the 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cable 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In the bedroom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8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hi-fi stereo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In the bedroom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ChangeArrowheads="1"/>
          </p:cNvSpPr>
          <p:nvPr/>
        </p:nvSpPr>
        <p:spPr bwMode="auto">
          <a:xfrm>
            <a:off x="0" y="30480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n-US" sz="3600" b="1" dirty="0">
                <a:solidFill>
                  <a:srgbClr val="FF0000"/>
                </a:solidFill>
              </a:rPr>
              <a:t>3. Read and do the tasks: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57200" y="1066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hlink"/>
                </a:solidFill>
              </a:rPr>
              <a:t>c. Answer the question: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990600" y="2943225"/>
            <a:ext cx="73914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1028700" indent="-1028700" algn="l">
              <a:spcBef>
                <a:spcPct val="50000"/>
              </a:spcBef>
              <a:defRPr/>
            </a:pPr>
            <a:r>
              <a:rPr lang="en-US" sz="3000">
                <a:solidFill>
                  <a:schemeClr val="tx1"/>
                </a:solidFill>
              </a:rPr>
              <a:t>a. What will Quan’s dream house be like?</a:t>
            </a:r>
          </a:p>
          <a:p>
            <a:pPr marL="1028700" indent="-1028700" algn="l">
              <a:spcBef>
                <a:spcPct val="50000"/>
              </a:spcBef>
              <a:defRPr/>
            </a:pPr>
            <a:endParaRPr lang="en-US" sz="3000">
              <a:solidFill>
                <a:schemeClr val="tx1"/>
              </a:solidFill>
            </a:endParaRPr>
          </a:p>
          <a:p>
            <a:pPr marL="1028700" indent="-1028700" algn="l">
              <a:spcBef>
                <a:spcPct val="50000"/>
              </a:spcBef>
              <a:defRPr/>
            </a:pPr>
            <a:r>
              <a:rPr lang="en-US" sz="3000">
                <a:solidFill>
                  <a:schemeClr val="tx1"/>
                </a:solidFill>
              </a:rPr>
              <a:t>b. Where will it be?</a:t>
            </a:r>
          </a:p>
          <a:p>
            <a:pPr marL="1028700" indent="-1028700" algn="l">
              <a:spcBef>
                <a:spcPct val="50000"/>
              </a:spcBef>
              <a:defRPr/>
            </a:pPr>
            <a:endParaRPr lang="en-US" sz="3000">
              <a:solidFill>
                <a:schemeClr val="tx1"/>
              </a:solidFill>
            </a:endParaRPr>
          </a:p>
          <a:p>
            <a:pPr marL="1028700" indent="-1028700" algn="l">
              <a:spcBef>
                <a:spcPct val="50000"/>
              </a:spcBef>
              <a:defRPr/>
            </a:pPr>
            <a:r>
              <a:rPr lang="en-US" sz="3000">
                <a:solidFill>
                  <a:schemeClr val="tx1"/>
                </a:solidFill>
              </a:rPr>
              <a:t>c. How many rooms will there be?</a:t>
            </a:r>
          </a:p>
          <a:p>
            <a:pPr marL="1028700" indent="-1028700" algn="l">
              <a:spcBef>
                <a:spcPct val="50000"/>
              </a:spcBef>
              <a:defRPr/>
            </a:pPr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295400" y="2879725"/>
            <a:ext cx="78486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1028700" indent="-1028700" algn="l">
              <a:spcBef>
                <a:spcPct val="50000"/>
              </a:spcBef>
              <a:defRPr/>
            </a:pPr>
            <a:endParaRPr lang="en-US" sz="3000" dirty="0">
              <a:solidFill>
                <a:schemeClr val="tx1"/>
              </a:solidFill>
            </a:endParaRPr>
          </a:p>
          <a:p>
            <a:pPr marL="1028700" indent="-1028700" algn="l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tx1"/>
                </a:solidFill>
              </a:rPr>
              <a:t>It will be a modern and comfortable house.</a:t>
            </a:r>
          </a:p>
          <a:p>
            <a:pPr marL="1028700" indent="-1028700" algn="l">
              <a:spcBef>
                <a:spcPct val="50000"/>
              </a:spcBef>
              <a:defRPr/>
            </a:pPr>
            <a:endParaRPr lang="en-US" sz="3000" dirty="0">
              <a:solidFill>
                <a:schemeClr val="tx1"/>
              </a:solidFill>
            </a:endParaRPr>
          </a:p>
          <a:p>
            <a:pPr marL="1028700" indent="-1028700" algn="l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tx1"/>
                </a:solidFill>
              </a:rPr>
              <a:t>It will be in the countryside.</a:t>
            </a:r>
          </a:p>
          <a:p>
            <a:pPr marL="1028700" indent="-1028700" algn="l">
              <a:spcBef>
                <a:spcPct val="50000"/>
              </a:spcBef>
              <a:defRPr/>
            </a:pPr>
            <a:endParaRPr lang="en-US" sz="3000" dirty="0">
              <a:solidFill>
                <a:schemeClr val="tx1"/>
              </a:solidFill>
            </a:endParaRPr>
          </a:p>
          <a:p>
            <a:pPr marL="1028700" indent="-1028700" algn="l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tx1"/>
                </a:solidFill>
              </a:rPr>
              <a:t>There will be twelve rooms.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5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  <p:bldP spid="5530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52400" y="38100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n-US" sz="3600" b="1" dirty="0">
                <a:solidFill>
                  <a:srgbClr val="FF0000"/>
                </a:solidFill>
              </a:rPr>
              <a:t>4. Write: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76200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tx1"/>
                </a:solidFill>
              </a:rPr>
              <a:t>My dream house will be __________________.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tx1"/>
                </a:solidFill>
              </a:rPr>
              <a:t>It will be in ____________________________.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tx1"/>
                </a:solidFill>
              </a:rPr>
              <a:t>There will be (rooms) _____________________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tx1"/>
                </a:solidFill>
              </a:rPr>
              <a:t>______________________________________.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tx1"/>
                </a:solidFill>
              </a:rPr>
              <a:t>There will be (things in the rooms) __________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tx1"/>
                </a:solidFill>
              </a:rPr>
              <a:t>______________________________________.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4724400" y="1143000"/>
            <a:ext cx="3581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a comfortable house</a:t>
            </a: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2895600" y="1828800"/>
            <a:ext cx="3581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the countryside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5562600" y="3962400"/>
            <a:ext cx="3581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a computer, 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3657600" y="2590800"/>
            <a:ext cx="5334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five rooms in the house</a:t>
            </a:r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990600" y="4648200"/>
            <a:ext cx="7261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a cable TV, a hi-fi stereo and a fridge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7" grpId="0"/>
      <p:bldP spid="18439" grpId="0"/>
      <p:bldP spid="18440" grpId="0"/>
      <p:bldP spid="18441" grpId="0"/>
      <p:bldP spid="18442" grpId="0"/>
      <p:bldP spid="184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52400" y="30480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n-US" sz="3600" b="1" dirty="0">
                <a:solidFill>
                  <a:srgbClr val="FF0000"/>
                </a:solidFill>
              </a:rPr>
              <a:t>5. Fun time: jigsaw reading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04800" y="2906713"/>
            <a:ext cx="472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>
                <a:solidFill>
                  <a:schemeClr val="tx1"/>
                </a:solidFill>
              </a:rPr>
              <a:t>There will be a cable TV in the living room.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04800" y="3897313"/>
            <a:ext cx="472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There will be a hi-fi stereo in the bedroom.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04800" y="4887913"/>
            <a:ext cx="472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>
                <a:solidFill>
                  <a:schemeClr val="tx1"/>
                </a:solidFill>
              </a:rPr>
              <a:t>There will be a computer in the study.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04800" y="5878513"/>
            <a:ext cx="472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>
                <a:solidFill>
                  <a:schemeClr val="tx1"/>
                </a:solidFill>
              </a:rPr>
              <a:t>There will be a fridge in the kitchen.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334000" y="4876800"/>
            <a:ext cx="3581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>
                <a:solidFill>
                  <a:schemeClr val="tx1"/>
                </a:solidFill>
              </a:rPr>
              <a:t>I’ll use it to keep food fresh.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334000" y="2895600"/>
            <a:ext cx="3581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>
                <a:solidFill>
                  <a:schemeClr val="tx1"/>
                </a:solidFill>
              </a:rPr>
              <a:t>I’ll use it to learn English.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334000" y="3886200"/>
            <a:ext cx="3581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>
                <a:solidFill>
                  <a:schemeClr val="tx1"/>
                </a:solidFill>
              </a:rPr>
              <a:t>I’ll use it to watch cartoons.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334000" y="5867400"/>
            <a:ext cx="3581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>
                <a:solidFill>
                  <a:schemeClr val="tx1"/>
                </a:solidFill>
              </a:rPr>
              <a:t>I’ll use it to listen to music.</a:t>
            </a: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4724400" y="3352800"/>
            <a:ext cx="9144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4876800" y="4267200"/>
            <a:ext cx="6096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V="1">
            <a:off x="4876800" y="3429000"/>
            <a:ext cx="609600" cy="1981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V="1">
            <a:off x="4953000" y="5410200"/>
            <a:ext cx="457200" cy="914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0" grpId="0" animBg="1"/>
      <p:bldP spid="11" grpId="0" animBg="1"/>
      <p:bldP spid="13" grpId="0" animBg="1"/>
      <p:bldP spid="14" grpId="0" animBg="1"/>
      <p:bldP spid="17" grpId="0" animBg="1"/>
      <p:bldP spid="19" grpId="0" animBg="1"/>
      <p:bldP spid="20" grpId="0" animBg="1"/>
      <p:bldP spid="21" grpId="0" animBg="1"/>
      <p:bldP spid="32782" grpId="0" animBg="1"/>
      <p:bldP spid="32783" grpId="0" animBg="1"/>
      <p:bldP spid="32784" grpId="0" animBg="1"/>
      <p:bldP spid="327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962400"/>
            <a:ext cx="7772400" cy="609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600" smtClean="0"/>
              <a:t>* Prepare the next lesson.</a:t>
            </a:r>
          </a:p>
        </p:txBody>
      </p:sp>
      <p:sp>
        <p:nvSpPr>
          <p:cNvPr id="19461" name="AutoShape 5"/>
          <p:cNvSpPr>
            <a:spLocks noChangeArrowheads="1"/>
          </p:cNvSpPr>
          <p:nvPr>
            <p:ph type="ctrTitle"/>
          </p:nvPr>
        </p:nvSpPr>
        <p:spPr>
          <a:xfrm>
            <a:off x="2362200" y="762000"/>
            <a:ext cx="3810000" cy="1143000"/>
          </a:xfrm>
          <a:prstGeom prst="horizontalScroll">
            <a:avLst>
              <a:gd name="adj" fmla="val 12500"/>
            </a:avLst>
          </a:prstGeom>
          <a:noFill/>
          <a:ln w="25400">
            <a:solidFill>
              <a:srgbClr val="FF00FF"/>
            </a:solidFill>
            <a:round/>
          </a:ln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tx1"/>
                </a:solidFill>
              </a:rPr>
              <a:t>Homework: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76200" y="38100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85800" y="27432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>
                <a:solidFill>
                  <a:schemeClr val="tx1"/>
                </a:solidFill>
              </a:rPr>
              <a:t>* Review the lesson. </a:t>
            </a:r>
          </a:p>
        </p:txBody>
      </p:sp>
      <p:pic>
        <p:nvPicPr>
          <p:cNvPr id="20486" name="Picture 19" descr="anim176x220_23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6096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0" descr="anim176x220_23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1" descr="anim176x220_23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2" descr="anim176x220_23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-400050"/>
            <a:ext cx="8310563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91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57900"/>
            <a:ext cx="8310563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92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428875" y="2886075"/>
            <a:ext cx="5657850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93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296025" y="2962275"/>
            <a:ext cx="5657850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1" grpId="0" animBg="1"/>
      <p:bldP spid="194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tieu de 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114"/>
          <p:cNvSpPr>
            <a:spLocks noChangeArrowheads="1"/>
          </p:cNvSpPr>
          <p:nvPr/>
        </p:nvSpPr>
        <p:spPr bwMode="auto">
          <a:xfrm>
            <a:off x="609600" y="1535113"/>
            <a:ext cx="1219200" cy="3508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kern="0" dirty="0">
                <a:solidFill>
                  <a:srgbClr val="0000FF"/>
                </a:solidFill>
                <a:latin typeface="+mn-lt"/>
              </a:rPr>
              <a:t>Team A</a:t>
            </a:r>
            <a:endParaRPr lang="en-US" sz="1800" kern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Rectangle 2115"/>
          <p:cNvSpPr>
            <a:spLocks noChangeArrowheads="1"/>
          </p:cNvSpPr>
          <p:nvPr/>
        </p:nvSpPr>
        <p:spPr bwMode="auto">
          <a:xfrm>
            <a:off x="2133600" y="1524000"/>
            <a:ext cx="1185863" cy="3508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kern="0" dirty="0">
                <a:solidFill>
                  <a:srgbClr val="0000FF"/>
                </a:solidFill>
                <a:latin typeface="+mn-lt"/>
              </a:rPr>
              <a:t>Team B</a:t>
            </a:r>
            <a:endParaRPr lang="en-US" sz="1800" kern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335088" y="2093912"/>
            <a:ext cx="1295400" cy="317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685800" y="1916113"/>
            <a:ext cx="2362200" cy="158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193"/>
          <p:cNvSpPr>
            <a:spLocks noChangeArrowheads="1"/>
          </p:cNvSpPr>
          <p:nvPr/>
        </p:nvSpPr>
        <p:spPr bwMode="auto">
          <a:xfrm>
            <a:off x="1143000" y="2057400"/>
            <a:ext cx="685800" cy="685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10</a:t>
            </a:r>
          </a:p>
        </p:txBody>
      </p:sp>
      <p:sp>
        <p:nvSpPr>
          <p:cNvPr id="6" name="Rectangle 2194"/>
          <p:cNvSpPr>
            <a:spLocks noChangeArrowheads="1"/>
          </p:cNvSpPr>
          <p:nvPr/>
        </p:nvSpPr>
        <p:spPr bwMode="auto">
          <a:xfrm flipH="1">
            <a:off x="1143000" y="2057400"/>
            <a:ext cx="685800" cy="685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20</a:t>
            </a:r>
          </a:p>
        </p:txBody>
      </p:sp>
      <p:sp>
        <p:nvSpPr>
          <p:cNvPr id="7" name="Rectangle 2195"/>
          <p:cNvSpPr>
            <a:spLocks noChangeArrowheads="1"/>
          </p:cNvSpPr>
          <p:nvPr/>
        </p:nvSpPr>
        <p:spPr bwMode="auto">
          <a:xfrm flipH="1">
            <a:off x="1143000" y="2057400"/>
            <a:ext cx="685800" cy="685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30</a:t>
            </a:r>
          </a:p>
        </p:txBody>
      </p:sp>
      <p:sp>
        <p:nvSpPr>
          <p:cNvPr id="8" name="Rectangle 2196"/>
          <p:cNvSpPr>
            <a:spLocks noChangeArrowheads="1"/>
          </p:cNvSpPr>
          <p:nvPr/>
        </p:nvSpPr>
        <p:spPr bwMode="auto">
          <a:xfrm flipH="1">
            <a:off x="1143000" y="2057400"/>
            <a:ext cx="685800" cy="685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40</a:t>
            </a:r>
          </a:p>
        </p:txBody>
      </p:sp>
      <p:sp>
        <p:nvSpPr>
          <p:cNvPr id="9" name="Rectangle 2197"/>
          <p:cNvSpPr>
            <a:spLocks noChangeArrowheads="1"/>
          </p:cNvSpPr>
          <p:nvPr/>
        </p:nvSpPr>
        <p:spPr bwMode="auto">
          <a:xfrm flipH="1">
            <a:off x="1143000" y="2057400"/>
            <a:ext cx="685800" cy="685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50</a:t>
            </a:r>
          </a:p>
        </p:txBody>
      </p:sp>
      <p:sp>
        <p:nvSpPr>
          <p:cNvPr id="10" name="Rectangle 2198"/>
          <p:cNvSpPr>
            <a:spLocks noChangeArrowheads="1"/>
          </p:cNvSpPr>
          <p:nvPr/>
        </p:nvSpPr>
        <p:spPr bwMode="auto">
          <a:xfrm>
            <a:off x="2133600" y="2057400"/>
            <a:ext cx="685800" cy="685800"/>
          </a:xfrm>
          <a:prstGeom prst="rect">
            <a:avLst/>
          </a:prstGeom>
          <a:solidFill>
            <a:srgbClr val="99FF3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10</a:t>
            </a:r>
          </a:p>
        </p:txBody>
      </p:sp>
      <p:sp>
        <p:nvSpPr>
          <p:cNvPr id="11" name="Rectangle 2199"/>
          <p:cNvSpPr>
            <a:spLocks noChangeArrowheads="1"/>
          </p:cNvSpPr>
          <p:nvPr/>
        </p:nvSpPr>
        <p:spPr bwMode="auto">
          <a:xfrm flipH="1">
            <a:off x="2133600" y="2057400"/>
            <a:ext cx="685800" cy="685800"/>
          </a:xfrm>
          <a:prstGeom prst="rect">
            <a:avLst/>
          </a:prstGeom>
          <a:solidFill>
            <a:srgbClr val="99FF3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20</a:t>
            </a:r>
          </a:p>
        </p:txBody>
      </p:sp>
      <p:sp>
        <p:nvSpPr>
          <p:cNvPr id="12" name="Rectangle 2200"/>
          <p:cNvSpPr>
            <a:spLocks noChangeArrowheads="1"/>
          </p:cNvSpPr>
          <p:nvPr/>
        </p:nvSpPr>
        <p:spPr bwMode="auto">
          <a:xfrm flipH="1">
            <a:off x="2133600" y="2057400"/>
            <a:ext cx="685800" cy="685800"/>
          </a:xfrm>
          <a:prstGeom prst="rect">
            <a:avLst/>
          </a:prstGeom>
          <a:solidFill>
            <a:srgbClr val="99FF3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30</a:t>
            </a:r>
          </a:p>
        </p:txBody>
      </p:sp>
      <p:sp>
        <p:nvSpPr>
          <p:cNvPr id="13" name="Rectangle 2201"/>
          <p:cNvSpPr>
            <a:spLocks noChangeArrowheads="1"/>
          </p:cNvSpPr>
          <p:nvPr/>
        </p:nvSpPr>
        <p:spPr bwMode="auto">
          <a:xfrm flipH="1">
            <a:off x="2133600" y="2057400"/>
            <a:ext cx="685800" cy="685800"/>
          </a:xfrm>
          <a:prstGeom prst="rect">
            <a:avLst/>
          </a:prstGeom>
          <a:solidFill>
            <a:srgbClr val="99FF3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40</a:t>
            </a:r>
          </a:p>
        </p:txBody>
      </p:sp>
      <p:sp>
        <p:nvSpPr>
          <p:cNvPr id="14" name="Rectangle 2202"/>
          <p:cNvSpPr>
            <a:spLocks noChangeArrowheads="1"/>
          </p:cNvSpPr>
          <p:nvPr/>
        </p:nvSpPr>
        <p:spPr bwMode="auto">
          <a:xfrm>
            <a:off x="2133600" y="2057400"/>
            <a:ext cx="685800" cy="685800"/>
          </a:xfrm>
          <a:prstGeom prst="rect">
            <a:avLst/>
          </a:prstGeom>
          <a:solidFill>
            <a:srgbClr val="99FF3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50</a:t>
            </a:r>
          </a:p>
        </p:txBody>
      </p:sp>
      <p:sp>
        <p:nvSpPr>
          <p:cNvPr id="3089" name="WordArt 32"/>
          <p:cNvSpPr>
            <a:spLocks noChangeArrowheads="1" noChangeShapeType="1" noTextEdit="1"/>
          </p:cNvSpPr>
          <p:nvPr/>
        </p:nvSpPr>
        <p:spPr bwMode="auto">
          <a:xfrm>
            <a:off x="3200400" y="1066800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Jumble Words</a:t>
            </a:r>
          </a:p>
        </p:txBody>
      </p:sp>
      <p:sp>
        <p:nvSpPr>
          <p:cNvPr id="3090" name="TextBox 37"/>
          <p:cNvSpPr txBox="1">
            <a:spLocks noChangeArrowheads="1"/>
          </p:cNvSpPr>
          <p:nvPr/>
        </p:nvSpPr>
        <p:spPr bwMode="auto">
          <a:xfrm>
            <a:off x="838200" y="2611438"/>
            <a:ext cx="36576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CC"/>
                </a:solidFill>
              </a:rPr>
              <a:t>Hosue</a:t>
            </a:r>
          </a:p>
          <a:p>
            <a:r>
              <a:rPr lang="en-US">
                <a:solidFill>
                  <a:srgbClr val="3333CC"/>
                </a:solidFill>
              </a:rPr>
              <a:t>Cotegat</a:t>
            </a:r>
          </a:p>
          <a:p>
            <a:r>
              <a:rPr lang="en-US">
                <a:solidFill>
                  <a:srgbClr val="3333CC"/>
                </a:solidFill>
              </a:rPr>
              <a:t>Vigalle</a:t>
            </a:r>
          </a:p>
          <a:p>
            <a:r>
              <a:rPr lang="en-US">
                <a:solidFill>
                  <a:srgbClr val="3333CC"/>
                </a:solidFill>
              </a:rPr>
              <a:t>Redam </a:t>
            </a:r>
          </a:p>
          <a:p>
            <a:r>
              <a:rPr lang="en-US">
                <a:solidFill>
                  <a:srgbClr val="3333CC"/>
                </a:solidFill>
              </a:rPr>
              <a:t>Counsidetry</a:t>
            </a:r>
          </a:p>
        </p:txBody>
      </p:sp>
      <p:sp>
        <p:nvSpPr>
          <p:cNvPr id="3091" name="TextBox 38"/>
          <p:cNvSpPr txBox="1">
            <a:spLocks noChangeArrowheads="1"/>
          </p:cNvSpPr>
          <p:nvPr/>
        </p:nvSpPr>
        <p:spPr bwMode="auto">
          <a:xfrm>
            <a:off x="5181600" y="2611438"/>
            <a:ext cx="36576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CC"/>
                </a:solidFill>
              </a:rPr>
              <a:t>House</a:t>
            </a:r>
          </a:p>
          <a:p>
            <a:r>
              <a:rPr lang="en-US">
                <a:solidFill>
                  <a:srgbClr val="3333CC"/>
                </a:solidFill>
              </a:rPr>
              <a:t>Cottage</a:t>
            </a:r>
          </a:p>
          <a:p>
            <a:r>
              <a:rPr lang="en-US">
                <a:solidFill>
                  <a:srgbClr val="3333CC"/>
                </a:solidFill>
              </a:rPr>
              <a:t>Village</a:t>
            </a:r>
          </a:p>
          <a:p>
            <a:r>
              <a:rPr lang="en-US">
                <a:solidFill>
                  <a:srgbClr val="3333CC"/>
                </a:solidFill>
              </a:rPr>
              <a:t>Dream </a:t>
            </a:r>
          </a:p>
          <a:p>
            <a:r>
              <a:rPr lang="en-US">
                <a:solidFill>
                  <a:srgbClr val="3333CC"/>
                </a:solidFill>
              </a:rPr>
              <a:t>Countryside</a:t>
            </a:r>
          </a:p>
        </p:txBody>
      </p:sp>
      <p:sp>
        <p:nvSpPr>
          <p:cNvPr id="3092" name="TextBox 39"/>
          <p:cNvSpPr txBox="1">
            <a:spLocks noChangeArrowheads="1"/>
          </p:cNvSpPr>
          <p:nvPr/>
        </p:nvSpPr>
        <p:spPr bwMode="auto">
          <a:xfrm>
            <a:off x="3048000" y="1905000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CC"/>
                </a:solidFill>
              </a:rPr>
              <a:t>cyti</a:t>
            </a:r>
          </a:p>
        </p:txBody>
      </p:sp>
      <p:sp>
        <p:nvSpPr>
          <p:cNvPr id="3093" name="TextBox 40"/>
          <p:cNvSpPr txBox="1">
            <a:spLocks noChangeArrowheads="1"/>
          </p:cNvSpPr>
          <p:nvPr/>
        </p:nvSpPr>
        <p:spPr bwMode="auto">
          <a:xfrm>
            <a:off x="5562600" y="1862138"/>
            <a:ext cx="12192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CC"/>
                </a:solidFill>
              </a:rPr>
              <a:t>city</a:t>
            </a:r>
          </a:p>
        </p:txBody>
      </p:sp>
      <p:cxnSp>
        <p:nvCxnSpPr>
          <p:cNvPr id="3094" name="Straight Arrow Connector 54"/>
          <p:cNvCxnSpPr>
            <a:cxnSpLocks noChangeShapeType="1"/>
          </p:cNvCxnSpPr>
          <p:nvPr/>
        </p:nvCxnSpPr>
        <p:spPr bwMode="auto">
          <a:xfrm>
            <a:off x="4572000" y="2438400"/>
            <a:ext cx="7620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95" name="Straight Arrow Connector 55"/>
          <p:cNvCxnSpPr>
            <a:cxnSpLocks noChangeShapeType="1"/>
          </p:cNvCxnSpPr>
          <p:nvPr/>
        </p:nvCxnSpPr>
        <p:spPr bwMode="auto">
          <a:xfrm>
            <a:off x="4495800" y="3124200"/>
            <a:ext cx="7620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96" name="Straight Arrow Connector 56"/>
          <p:cNvCxnSpPr>
            <a:cxnSpLocks noChangeShapeType="1"/>
          </p:cNvCxnSpPr>
          <p:nvPr/>
        </p:nvCxnSpPr>
        <p:spPr bwMode="auto">
          <a:xfrm>
            <a:off x="4495800" y="3962400"/>
            <a:ext cx="7620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97" name="Straight Arrow Connector 57"/>
          <p:cNvCxnSpPr>
            <a:cxnSpLocks noChangeShapeType="1"/>
          </p:cNvCxnSpPr>
          <p:nvPr/>
        </p:nvCxnSpPr>
        <p:spPr bwMode="auto">
          <a:xfrm>
            <a:off x="4495800" y="4800600"/>
            <a:ext cx="7620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98" name="Straight Arrow Connector 58"/>
          <p:cNvCxnSpPr>
            <a:cxnSpLocks noChangeShapeType="1"/>
          </p:cNvCxnSpPr>
          <p:nvPr/>
        </p:nvCxnSpPr>
        <p:spPr bwMode="auto">
          <a:xfrm>
            <a:off x="4495800" y="5562600"/>
            <a:ext cx="7620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99" name="Straight Arrow Connector 59"/>
          <p:cNvCxnSpPr>
            <a:cxnSpLocks noChangeShapeType="1"/>
          </p:cNvCxnSpPr>
          <p:nvPr/>
        </p:nvCxnSpPr>
        <p:spPr bwMode="auto">
          <a:xfrm>
            <a:off x="4495800" y="6400800"/>
            <a:ext cx="7620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092" grpId="0"/>
      <p:bldP spid="30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0" y="16764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AutoShape 14"/>
          <p:cNvSpPr>
            <a:spLocks noChangeArrowheads="1"/>
          </p:cNvSpPr>
          <p:nvPr/>
        </p:nvSpPr>
        <p:spPr bwMode="auto">
          <a:xfrm>
            <a:off x="0" y="34290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7010400" y="6172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AutoShape 17"/>
          <p:cNvSpPr>
            <a:spLocks noChangeArrowheads="1"/>
          </p:cNvSpPr>
          <p:nvPr/>
        </p:nvSpPr>
        <p:spPr bwMode="auto">
          <a:xfrm>
            <a:off x="5638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AutoShape 18"/>
          <p:cNvSpPr>
            <a:spLocks noChangeArrowheads="1"/>
          </p:cNvSpPr>
          <p:nvPr/>
        </p:nvSpPr>
        <p:spPr bwMode="auto">
          <a:xfrm>
            <a:off x="2819400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AutoShape 19"/>
          <p:cNvSpPr>
            <a:spLocks noChangeArrowheads="1"/>
          </p:cNvSpPr>
          <p:nvPr/>
        </p:nvSpPr>
        <p:spPr bwMode="auto">
          <a:xfrm>
            <a:off x="4648200" y="0"/>
            <a:ext cx="493713" cy="539750"/>
          </a:xfrm>
          <a:prstGeom prst="star4">
            <a:avLst>
              <a:gd name="adj" fmla="val 1238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AutoShape 20"/>
          <p:cNvSpPr>
            <a:spLocks noChangeArrowheads="1"/>
          </p:cNvSpPr>
          <p:nvPr/>
        </p:nvSpPr>
        <p:spPr bwMode="auto">
          <a:xfrm>
            <a:off x="8305800" y="228600"/>
            <a:ext cx="493713" cy="539750"/>
          </a:xfrm>
          <a:prstGeom prst="star4">
            <a:avLst>
              <a:gd name="adj" fmla="val 1238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85" name="Picture 21" descr="cehayfev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715000"/>
            <a:ext cx="701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6" name="Picture 22" descr="cehayfev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5867400"/>
            <a:ext cx="6080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7" name="Picture 23" descr="cehayfev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5943600"/>
            <a:ext cx="561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8" name="Picture 24" descr="cehayfev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5943600"/>
            <a:ext cx="561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9" name="AutoShape 25"/>
          <p:cNvSpPr>
            <a:spLocks noChangeArrowheads="1"/>
          </p:cNvSpPr>
          <p:nvPr/>
        </p:nvSpPr>
        <p:spPr bwMode="auto">
          <a:xfrm>
            <a:off x="8636000" y="52578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AutoShape 26"/>
          <p:cNvSpPr>
            <a:spLocks noChangeArrowheads="1"/>
          </p:cNvSpPr>
          <p:nvPr/>
        </p:nvSpPr>
        <p:spPr bwMode="auto">
          <a:xfrm>
            <a:off x="914400" y="645477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AutoShape 27"/>
          <p:cNvSpPr>
            <a:spLocks noChangeArrowheads="1"/>
          </p:cNvSpPr>
          <p:nvPr/>
        </p:nvSpPr>
        <p:spPr bwMode="auto">
          <a:xfrm>
            <a:off x="2590800" y="645477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20" name="Picture 28" descr="anim176x220_2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6096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29" descr="anim176x220_2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30" descr="anim176x220_2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31" descr="anim176x220_2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-400050"/>
            <a:ext cx="8310563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25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2428875" y="2886075"/>
            <a:ext cx="5657850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26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57900"/>
            <a:ext cx="8310563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27" name="Picture 36" descr="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590800"/>
            <a:ext cx="25908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889625" y="2882900"/>
            <a:ext cx="5657850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29" name="WordArt 25"/>
          <p:cNvSpPr>
            <a:spLocks noChangeArrowheads="1" noChangeShapeType="1" noTextEdit="1"/>
          </p:cNvSpPr>
          <p:nvPr/>
        </p:nvSpPr>
        <p:spPr bwMode="auto">
          <a:xfrm>
            <a:off x="304800" y="1524000"/>
            <a:ext cx="86106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8892"/>
              </a:avLst>
            </a:prstTxWarp>
          </a:bodyPr>
          <a:lstStyle/>
          <a:p>
            <a:r>
              <a:rPr lang="en-US" sz="4000" b="1" kern="10" spc="-40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THANKS FOR YOUR  ATTENDANCE!</a:t>
            </a:r>
          </a:p>
        </p:txBody>
      </p:sp>
      <p:sp>
        <p:nvSpPr>
          <p:cNvPr id="2" name="WordArt 22"/>
          <p:cNvSpPr>
            <a:spLocks noChangeArrowheads="1" noChangeShapeType="1" noTextEdit="1"/>
          </p:cNvSpPr>
          <p:nvPr/>
        </p:nvSpPr>
        <p:spPr bwMode="auto">
          <a:xfrm>
            <a:off x="333375" y="5156200"/>
            <a:ext cx="84582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7292"/>
              </a:avLst>
            </a:prstTxWarp>
          </a:bodyPr>
          <a:lstStyle/>
          <a:p>
            <a:r>
              <a:rPr lang="en-US" sz="4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40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GOODBYE. SEE YOU AGAIN!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7" grpId="0" animBg="1"/>
      <p:bldP spid="62478" grpId="0" animBg="1"/>
      <p:bldP spid="62479" grpId="0" animBg="1"/>
      <p:bldP spid="62481" grpId="0" animBg="1"/>
      <p:bldP spid="62482" grpId="0" animBg="1"/>
      <p:bldP spid="62483" grpId="0" animBg="1"/>
      <p:bldP spid="62484" grpId="0" animBg="1"/>
      <p:bldP spid="62489" grpId="0" animBg="1"/>
      <p:bldP spid="62490" grpId="0" animBg="1"/>
      <p:bldP spid="62491" grpId="0" animBg="1"/>
      <p:bldP spid="2152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tieu de 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09800"/>
            <a:ext cx="8534400" cy="1143000"/>
          </a:xfrm>
        </p:spPr>
        <p:txBody>
          <a:bodyPr/>
          <a:lstStyle/>
          <a:p>
            <a:pPr marL="838200" indent="-838200" eaLnBrk="1" hangingPunct="1"/>
            <a:r>
              <a:rPr lang="en-US" sz="4000" b="1" u="sng" smtClean="0">
                <a:solidFill>
                  <a:srgbClr val="FF0000"/>
                </a:solidFill>
              </a:rPr>
              <a:t>Unit 15</a:t>
            </a:r>
            <a:r>
              <a:rPr lang="en-US" sz="4000" b="1" smtClean="0">
                <a:solidFill>
                  <a:srgbClr val="FF0000"/>
                </a:solidFill>
              </a:rPr>
              <a:t>:</a:t>
            </a:r>
            <a:r>
              <a:rPr lang="en-US" sz="5400" b="1" smtClean="0">
                <a:solidFill>
                  <a:srgbClr val="FF0000"/>
                </a:solidFill>
              </a:rPr>
              <a:t> </a:t>
            </a:r>
            <a:r>
              <a:rPr lang="en-US" sz="4800" b="1" smtClean="0">
                <a:solidFill>
                  <a:srgbClr val="FF0000"/>
                </a:solidFill>
              </a:rPr>
              <a:t>MY DREAM HOUSE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3429000"/>
            <a:ext cx="2362200" cy="914400"/>
          </a:xfrm>
        </p:spPr>
        <p:txBody>
          <a:bodyPr/>
          <a:lstStyle/>
          <a:p>
            <a:pPr algn="l" eaLnBrk="1" hangingPunct="1"/>
            <a:r>
              <a:rPr lang="en-US" sz="4400" b="1" smtClean="0">
                <a:solidFill>
                  <a:srgbClr val="FF0000"/>
                </a:solidFill>
              </a:rPr>
              <a:t>Lesson 3</a:t>
            </a:r>
          </a:p>
        </p:txBody>
      </p:sp>
      <p:pic>
        <p:nvPicPr>
          <p:cNvPr id="4102" name="Picture 19" descr="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78375"/>
            <a:ext cx="200183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0" descr="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2163" y="4778375"/>
            <a:ext cx="2001837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22860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n-US" sz="3600" b="1" dirty="0">
                <a:solidFill>
                  <a:srgbClr val="FF0000"/>
                </a:solidFill>
              </a:rPr>
              <a:t>1. Look, listen and repeat:</a:t>
            </a:r>
          </a:p>
        </p:txBody>
      </p:sp>
      <p:pic>
        <p:nvPicPr>
          <p:cNvPr id="5128" name="Picture 8" descr="DSC060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066800"/>
            <a:ext cx="480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DSC060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1066800"/>
            <a:ext cx="441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ut_Look, listen and rep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010400" y="2362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ut_what will there be in your dream hous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447800" y="449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Cut_There will be a robo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191000" y="487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Cut_I'll use it to do the houseworks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419600" y="487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Cut_what about your bedroom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5867400" y="449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ut_Oh, there will be a computer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0772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Cut_I'll use it to learn english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3820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63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2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60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78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5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7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57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12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066800" y="533400"/>
            <a:ext cx="289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</a:rPr>
              <a:t>Structure:</a:t>
            </a:r>
          </a:p>
        </p:txBody>
      </p:sp>
      <p:cxnSp>
        <p:nvCxnSpPr>
          <p:cNvPr id="6147" name="Straight Arrow Connector 10"/>
          <p:cNvCxnSpPr>
            <a:cxnSpLocks noChangeShapeType="1"/>
          </p:cNvCxnSpPr>
          <p:nvPr/>
        </p:nvCxnSpPr>
        <p:spPr bwMode="auto">
          <a:xfrm>
            <a:off x="1447800" y="2362200"/>
            <a:ext cx="1981200" cy="762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6148" name="TextBox 12"/>
          <p:cNvSpPr txBox="1">
            <a:spLocks noChangeArrowheads="1"/>
          </p:cNvSpPr>
          <p:nvPr/>
        </p:nvSpPr>
        <p:spPr bwMode="auto">
          <a:xfrm>
            <a:off x="381000" y="2133600"/>
            <a:ext cx="8458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CC"/>
                </a:solidFill>
              </a:rPr>
              <a:t>What will there be in your ……………..?  </a:t>
            </a:r>
          </a:p>
        </p:txBody>
      </p:sp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381000" y="3886200"/>
            <a:ext cx="8458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CC"/>
                </a:solidFill>
              </a:rPr>
              <a:t>There will be ……….. . I’ll use it to ………… .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85800" y="1905000"/>
            <a:ext cx="7924800" cy="403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22860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n-US" sz="3600" b="1" dirty="0">
                <a:solidFill>
                  <a:srgbClr val="FF0000"/>
                </a:solidFill>
              </a:rPr>
              <a:t>2. Point, ask and answer:</a:t>
            </a:r>
          </a:p>
        </p:txBody>
      </p:sp>
      <p:pic>
        <p:nvPicPr>
          <p:cNvPr id="7176" name="Picture 8" descr="DSC06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DSC06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9906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DSC06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135437"/>
            <a:ext cx="35052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DSC060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0386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2"/>
          <p:cNvSpPr txBox="1">
            <a:spLocks noChangeArrowheads="1"/>
          </p:cNvSpPr>
          <p:nvPr/>
        </p:nvSpPr>
        <p:spPr bwMode="auto">
          <a:xfrm>
            <a:off x="533400" y="457200"/>
            <a:ext cx="822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5" name="Picture 18" descr="tieu de 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558800" y="1079500"/>
            <a:ext cx="5715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137C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pitchFamily="34" charset="0"/>
              </a:rPr>
              <a:t>Lucky Numbers</a:t>
            </a:r>
          </a:p>
        </p:txBody>
      </p:sp>
      <p:sp>
        <p:nvSpPr>
          <p:cNvPr id="8197" name="Oval 3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62200" y="2895600"/>
            <a:ext cx="990600" cy="914400"/>
          </a:xfrm>
          <a:prstGeom prst="ellipse">
            <a:avLst/>
          </a:prstGeom>
          <a:gradFill rotWithShape="1">
            <a:gsLst>
              <a:gs pos="0">
                <a:srgbClr val="33FBFB"/>
              </a:gs>
              <a:gs pos="50000">
                <a:srgbClr val="215327"/>
              </a:gs>
              <a:gs pos="100000">
                <a:srgbClr val="33FBFB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Front">
              <a:rot lat="20099957" lon="20099957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33FBFB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600">
                <a:solidFill>
                  <a:srgbClr val="CC3300"/>
                </a:solidFill>
                <a:latin typeface="Arial" charset="0"/>
                <a:cs typeface="Arial" charset="0"/>
                <a:hlinkClick r:id="rId4" action="ppaction://hlinksldjump"/>
              </a:rPr>
              <a:t>1</a:t>
            </a:r>
            <a:endParaRPr lang="en-US" sz="3600">
              <a:solidFill>
                <a:srgbClr val="CC3300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Oval 33"/>
          <p:cNvSpPr>
            <a:spLocks noChangeArrowheads="1"/>
          </p:cNvSpPr>
          <p:nvPr/>
        </p:nvSpPr>
        <p:spPr bwMode="auto">
          <a:xfrm>
            <a:off x="3810000" y="2819400"/>
            <a:ext cx="990600" cy="914400"/>
          </a:xfrm>
          <a:prstGeom prst="ellipse">
            <a:avLst/>
          </a:prstGeom>
          <a:gradFill rotWithShape="1">
            <a:gsLst>
              <a:gs pos="0">
                <a:srgbClr val="33FBFB"/>
              </a:gs>
              <a:gs pos="50000">
                <a:srgbClr val="215327"/>
              </a:gs>
              <a:gs pos="100000">
                <a:srgbClr val="33FBFB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Front">
              <a:rot lat="20099957" lon="20099957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33FBFB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600">
                <a:solidFill>
                  <a:srgbClr val="CC3300"/>
                </a:solidFill>
                <a:latin typeface="Arial" charset="0"/>
                <a:cs typeface="Arial" charset="0"/>
                <a:hlinkClick r:id="rId5" action="ppaction://hlinksldjump"/>
              </a:rPr>
              <a:t>2</a:t>
            </a:r>
            <a:endParaRPr lang="en-US" sz="3600">
              <a:solidFill>
                <a:srgbClr val="CC3300"/>
              </a:solidFill>
              <a:latin typeface="Arial" charset="0"/>
              <a:cs typeface="Arial" charset="0"/>
            </a:endParaRPr>
          </a:p>
        </p:txBody>
      </p:sp>
      <p:sp>
        <p:nvSpPr>
          <p:cNvPr id="8199" name="Oval 34"/>
          <p:cNvSpPr>
            <a:spLocks noChangeArrowheads="1"/>
          </p:cNvSpPr>
          <p:nvPr/>
        </p:nvSpPr>
        <p:spPr bwMode="auto">
          <a:xfrm>
            <a:off x="4419600" y="3962400"/>
            <a:ext cx="990600" cy="914400"/>
          </a:xfrm>
          <a:prstGeom prst="ellipse">
            <a:avLst/>
          </a:prstGeom>
          <a:gradFill rotWithShape="1">
            <a:gsLst>
              <a:gs pos="0">
                <a:srgbClr val="33FBFB"/>
              </a:gs>
              <a:gs pos="50000">
                <a:srgbClr val="215327"/>
              </a:gs>
              <a:gs pos="100000">
                <a:srgbClr val="33FBFB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Front">
              <a:rot lat="20099957" lon="20099957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33FBFB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600">
                <a:solidFill>
                  <a:srgbClr val="CC3300"/>
                </a:solidFill>
                <a:latin typeface="Arial" charset="0"/>
                <a:cs typeface="Arial" charset="0"/>
                <a:hlinkClick r:id="rId6" action="ppaction://hlinksldjump"/>
              </a:rPr>
              <a:t>3</a:t>
            </a:r>
            <a:endParaRPr lang="en-US" sz="3600">
              <a:solidFill>
                <a:srgbClr val="CC3300"/>
              </a:solidFill>
              <a:latin typeface="Arial" charset="0"/>
              <a:cs typeface="Arial" charset="0"/>
            </a:endParaRPr>
          </a:p>
        </p:txBody>
      </p:sp>
      <p:sp>
        <p:nvSpPr>
          <p:cNvPr id="8200" name="Oval 37"/>
          <p:cNvSpPr>
            <a:spLocks noChangeArrowheads="1"/>
          </p:cNvSpPr>
          <p:nvPr/>
        </p:nvSpPr>
        <p:spPr bwMode="auto">
          <a:xfrm>
            <a:off x="1828800" y="4114800"/>
            <a:ext cx="990600" cy="914400"/>
          </a:xfrm>
          <a:prstGeom prst="ellipse">
            <a:avLst/>
          </a:prstGeom>
          <a:gradFill rotWithShape="1">
            <a:gsLst>
              <a:gs pos="0">
                <a:srgbClr val="F1C7E9"/>
              </a:gs>
              <a:gs pos="50000">
                <a:srgbClr val="215327"/>
              </a:gs>
              <a:gs pos="100000">
                <a:srgbClr val="F1C7E9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Front">
              <a:rot lat="20099957" lon="20099957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1C7E9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600">
                <a:solidFill>
                  <a:srgbClr val="CC3300"/>
                </a:solidFill>
                <a:latin typeface="Arial" charset="0"/>
                <a:cs typeface="Arial" charset="0"/>
                <a:hlinkClick r:id="rId7" action="ppaction://hlinksldjump"/>
              </a:rPr>
              <a:t>6</a:t>
            </a:r>
            <a:endParaRPr lang="en-US" sz="3600">
              <a:solidFill>
                <a:srgbClr val="CC3300"/>
              </a:solidFill>
              <a:latin typeface="Arial" charset="0"/>
              <a:cs typeface="Arial" charset="0"/>
            </a:endParaRPr>
          </a:p>
        </p:txBody>
      </p:sp>
      <p:sp>
        <p:nvSpPr>
          <p:cNvPr id="8201" name="Oval 38"/>
          <p:cNvSpPr>
            <a:spLocks noChangeArrowheads="1"/>
          </p:cNvSpPr>
          <p:nvPr/>
        </p:nvSpPr>
        <p:spPr bwMode="auto">
          <a:xfrm>
            <a:off x="2438400" y="5181600"/>
            <a:ext cx="990600" cy="914400"/>
          </a:xfrm>
          <a:prstGeom prst="ellipse">
            <a:avLst/>
          </a:prstGeom>
          <a:gradFill rotWithShape="1">
            <a:gsLst>
              <a:gs pos="0">
                <a:srgbClr val="F1C7E9"/>
              </a:gs>
              <a:gs pos="50000">
                <a:srgbClr val="215327"/>
              </a:gs>
              <a:gs pos="100000">
                <a:srgbClr val="F1C7E9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Front">
              <a:rot lat="20099957" lon="20099957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1C7E9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600">
                <a:solidFill>
                  <a:srgbClr val="CC3300"/>
                </a:solidFill>
                <a:latin typeface="Arial" charset="0"/>
                <a:cs typeface="Arial" charset="0"/>
                <a:hlinkClick r:id="rId8" action="ppaction://hlinksldjump"/>
              </a:rPr>
              <a:t>5</a:t>
            </a:r>
            <a:endParaRPr lang="en-US" sz="3600">
              <a:solidFill>
                <a:srgbClr val="CC3300"/>
              </a:solidFill>
              <a:latin typeface="Arial" charset="0"/>
              <a:cs typeface="Arial" charset="0"/>
            </a:endParaRPr>
          </a:p>
        </p:txBody>
      </p:sp>
      <p:sp>
        <p:nvSpPr>
          <p:cNvPr id="8202" name="Oval 3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57600" y="5105400"/>
            <a:ext cx="990600" cy="914400"/>
          </a:xfrm>
          <a:prstGeom prst="ellipse">
            <a:avLst/>
          </a:prstGeom>
          <a:gradFill rotWithShape="1">
            <a:gsLst>
              <a:gs pos="0">
                <a:srgbClr val="F1C7E9"/>
              </a:gs>
              <a:gs pos="50000">
                <a:srgbClr val="215327"/>
              </a:gs>
              <a:gs pos="100000">
                <a:srgbClr val="F1C7E9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Front">
              <a:rot lat="20099957" lon="20099957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1C7E9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600">
                <a:solidFill>
                  <a:srgbClr val="CC3300"/>
                </a:solidFill>
                <a:latin typeface="Arial" charset="0"/>
                <a:cs typeface="Arial" charset="0"/>
                <a:hlinkClick r:id="rId10" action="ppaction://hlinksldjump"/>
              </a:rPr>
              <a:t>4</a:t>
            </a:r>
            <a:endParaRPr lang="en-US" sz="3600">
              <a:solidFill>
                <a:srgbClr val="CC33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Action Button: End 32">
            <a:hlinkClick r:id="rId11" action="ppaction://hlinksldjump" highlightClick="1"/>
          </p:cNvPr>
          <p:cNvSpPr/>
          <p:nvPr/>
        </p:nvSpPr>
        <p:spPr>
          <a:xfrm>
            <a:off x="8001000" y="6019800"/>
            <a:ext cx="9906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3" name="Rectangle 2114"/>
          <p:cNvSpPr>
            <a:spLocks noChangeArrowheads="1"/>
          </p:cNvSpPr>
          <p:nvPr/>
        </p:nvSpPr>
        <p:spPr bwMode="auto">
          <a:xfrm>
            <a:off x="5334000" y="1752600"/>
            <a:ext cx="1219200" cy="3540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kern="0" dirty="0">
                <a:solidFill>
                  <a:srgbClr val="0000FF"/>
                </a:solidFill>
                <a:latin typeface="+mn-lt"/>
              </a:rPr>
              <a:t>Team A</a:t>
            </a:r>
            <a:endParaRPr lang="en-US" sz="1800" kern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Rectangle 2115"/>
          <p:cNvSpPr>
            <a:spLocks noChangeArrowheads="1"/>
          </p:cNvSpPr>
          <p:nvPr/>
        </p:nvSpPr>
        <p:spPr bwMode="auto">
          <a:xfrm>
            <a:off x="6858000" y="1752600"/>
            <a:ext cx="1185863" cy="3540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kern="0" dirty="0">
                <a:solidFill>
                  <a:srgbClr val="FF0000"/>
                </a:solidFill>
                <a:latin typeface="+mn-lt"/>
              </a:rPr>
              <a:t>Team B</a:t>
            </a:r>
            <a:endParaRPr lang="en-US" sz="1800" kern="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6057901" y="2400300"/>
            <a:ext cx="1295400" cy="317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5410200" y="2133600"/>
            <a:ext cx="2362200" cy="158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193"/>
          <p:cNvSpPr>
            <a:spLocks noChangeArrowheads="1"/>
          </p:cNvSpPr>
          <p:nvPr/>
        </p:nvSpPr>
        <p:spPr bwMode="auto">
          <a:xfrm>
            <a:off x="5867400" y="2286000"/>
            <a:ext cx="685800" cy="685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10</a:t>
            </a:r>
          </a:p>
        </p:txBody>
      </p:sp>
      <p:sp>
        <p:nvSpPr>
          <p:cNvPr id="6" name="Rectangle 2194"/>
          <p:cNvSpPr>
            <a:spLocks noChangeArrowheads="1"/>
          </p:cNvSpPr>
          <p:nvPr/>
        </p:nvSpPr>
        <p:spPr bwMode="auto">
          <a:xfrm flipH="1">
            <a:off x="5867400" y="2286000"/>
            <a:ext cx="685800" cy="685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20</a:t>
            </a:r>
          </a:p>
        </p:txBody>
      </p:sp>
      <p:sp>
        <p:nvSpPr>
          <p:cNvPr id="7" name="Rectangle 2195"/>
          <p:cNvSpPr>
            <a:spLocks noChangeArrowheads="1"/>
          </p:cNvSpPr>
          <p:nvPr/>
        </p:nvSpPr>
        <p:spPr bwMode="auto">
          <a:xfrm flipH="1">
            <a:off x="5867400" y="2286000"/>
            <a:ext cx="685800" cy="685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30</a:t>
            </a:r>
          </a:p>
        </p:txBody>
      </p:sp>
      <p:sp>
        <p:nvSpPr>
          <p:cNvPr id="8" name="Rectangle 2196"/>
          <p:cNvSpPr>
            <a:spLocks noChangeArrowheads="1"/>
          </p:cNvSpPr>
          <p:nvPr/>
        </p:nvSpPr>
        <p:spPr bwMode="auto">
          <a:xfrm flipH="1">
            <a:off x="5867400" y="2286000"/>
            <a:ext cx="685800" cy="685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40</a:t>
            </a:r>
          </a:p>
        </p:txBody>
      </p:sp>
      <p:sp>
        <p:nvSpPr>
          <p:cNvPr id="9" name="Rectangle 2197"/>
          <p:cNvSpPr>
            <a:spLocks noChangeArrowheads="1"/>
          </p:cNvSpPr>
          <p:nvPr/>
        </p:nvSpPr>
        <p:spPr bwMode="auto">
          <a:xfrm flipH="1">
            <a:off x="5867400" y="2286000"/>
            <a:ext cx="685800" cy="685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50</a:t>
            </a:r>
          </a:p>
        </p:txBody>
      </p:sp>
      <p:sp>
        <p:nvSpPr>
          <p:cNvPr id="23" name="Flowchart: Process 22"/>
          <p:cNvSpPr>
            <a:spLocks noChangeArrowheads="1"/>
          </p:cNvSpPr>
          <p:nvPr/>
        </p:nvSpPr>
        <p:spPr bwMode="auto">
          <a:xfrm>
            <a:off x="5867400" y="2286000"/>
            <a:ext cx="685800" cy="685800"/>
          </a:xfrm>
          <a:prstGeom prst="flowChartProcess">
            <a:avLst/>
          </a:prstGeom>
          <a:solidFill>
            <a:srgbClr val="FF0000"/>
          </a:solidFill>
          <a:ln w="3175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60</a:t>
            </a:r>
          </a:p>
        </p:txBody>
      </p:sp>
      <p:sp>
        <p:nvSpPr>
          <p:cNvPr id="10" name="Rectangle 2198"/>
          <p:cNvSpPr>
            <a:spLocks noChangeArrowheads="1"/>
          </p:cNvSpPr>
          <p:nvPr/>
        </p:nvSpPr>
        <p:spPr bwMode="auto">
          <a:xfrm>
            <a:off x="6858000" y="2286000"/>
            <a:ext cx="685800" cy="685800"/>
          </a:xfrm>
          <a:prstGeom prst="rect">
            <a:avLst/>
          </a:prstGeom>
          <a:solidFill>
            <a:srgbClr val="99FF3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10</a:t>
            </a:r>
          </a:p>
        </p:txBody>
      </p:sp>
      <p:sp>
        <p:nvSpPr>
          <p:cNvPr id="11" name="Rectangle 2199"/>
          <p:cNvSpPr>
            <a:spLocks noChangeArrowheads="1"/>
          </p:cNvSpPr>
          <p:nvPr/>
        </p:nvSpPr>
        <p:spPr bwMode="auto">
          <a:xfrm flipH="1">
            <a:off x="6858000" y="2286000"/>
            <a:ext cx="685800" cy="685800"/>
          </a:xfrm>
          <a:prstGeom prst="rect">
            <a:avLst/>
          </a:prstGeom>
          <a:solidFill>
            <a:srgbClr val="99FF3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20</a:t>
            </a:r>
          </a:p>
        </p:txBody>
      </p:sp>
      <p:sp>
        <p:nvSpPr>
          <p:cNvPr id="12" name="Rectangle 2200"/>
          <p:cNvSpPr>
            <a:spLocks noChangeArrowheads="1"/>
          </p:cNvSpPr>
          <p:nvPr/>
        </p:nvSpPr>
        <p:spPr bwMode="auto">
          <a:xfrm flipH="1">
            <a:off x="6858000" y="2286000"/>
            <a:ext cx="685800" cy="685800"/>
          </a:xfrm>
          <a:prstGeom prst="rect">
            <a:avLst/>
          </a:prstGeom>
          <a:solidFill>
            <a:srgbClr val="99FF3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30</a:t>
            </a:r>
          </a:p>
        </p:txBody>
      </p:sp>
      <p:sp>
        <p:nvSpPr>
          <p:cNvPr id="13" name="Rectangle 2201"/>
          <p:cNvSpPr>
            <a:spLocks noChangeArrowheads="1"/>
          </p:cNvSpPr>
          <p:nvPr/>
        </p:nvSpPr>
        <p:spPr bwMode="auto">
          <a:xfrm flipH="1">
            <a:off x="6858000" y="2286000"/>
            <a:ext cx="685800" cy="685800"/>
          </a:xfrm>
          <a:prstGeom prst="rect">
            <a:avLst/>
          </a:prstGeom>
          <a:solidFill>
            <a:srgbClr val="99FF3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40</a:t>
            </a:r>
          </a:p>
        </p:txBody>
      </p:sp>
      <p:sp>
        <p:nvSpPr>
          <p:cNvPr id="2" name="Rectangle 2202"/>
          <p:cNvSpPr>
            <a:spLocks noChangeArrowheads="1"/>
          </p:cNvSpPr>
          <p:nvPr/>
        </p:nvSpPr>
        <p:spPr bwMode="auto">
          <a:xfrm>
            <a:off x="6858000" y="2286000"/>
            <a:ext cx="685800" cy="685800"/>
          </a:xfrm>
          <a:prstGeom prst="rect">
            <a:avLst/>
          </a:prstGeom>
          <a:solidFill>
            <a:srgbClr val="99FF3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50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6858000" y="2286000"/>
            <a:ext cx="685800" cy="685800"/>
          </a:xfrm>
          <a:prstGeom prst="flowChartProcess">
            <a:avLst/>
          </a:prstGeom>
          <a:solidFill>
            <a:srgbClr val="66FF3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3" grpId="0" animBg="1"/>
      <p:bldP spid="10" grpId="0" animBg="1"/>
      <p:bldP spid="11" grpId="0" animBg="1"/>
      <p:bldP spid="12" grpId="0" animBg="1"/>
      <p:bldP spid="13" grpId="0" animBg="1"/>
      <p:bldP spid="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Back or Previous 11">
            <a:hlinkClick r:id="rId2" action="ppaction://hlinksldjump" highlightClick="1"/>
          </p:cNvPr>
          <p:cNvSpPr/>
          <p:nvPr/>
        </p:nvSpPr>
        <p:spPr>
          <a:xfrm>
            <a:off x="533400" y="6172200"/>
            <a:ext cx="9144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9224" name="Picture 8" descr="DSC06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762000"/>
            <a:ext cx="54435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Back or Previous 11">
            <a:hlinkClick r:id="rId2" action="ppaction://hlinksldjump" highlightClick="1"/>
          </p:cNvPr>
          <p:cNvSpPr/>
          <p:nvPr/>
        </p:nvSpPr>
        <p:spPr>
          <a:xfrm>
            <a:off x="533400" y="6172200"/>
            <a:ext cx="9144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10248" name="Picture 8" descr="DSC06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685800"/>
            <a:ext cx="55070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22&quot;&gt;&lt;object type=&quot;3&quot; unique_id=&quot;10123&quot;&gt;&lt;property id=&quot;20148&quot; value=&quot;5&quot;/&gt;&lt;property id=&quot;20300&quot; value=&quot;Slide 1&quot;/&gt;&lt;property id=&quot;20307&quot; value=&quot;297&quot;/&gt;&lt;/object&gt;&lt;object type=&quot;3&quot; unique_id=&quot;10124&quot;&gt;&lt;property id=&quot;20148&quot; value=&quot;5&quot;/&gt;&lt;property id=&quot;20300&quot; value=&quot;Slide 2&quot;/&gt;&lt;property id=&quot;20307&quot; value=&quot;326&quot;/&gt;&lt;/object&gt;&lt;object type=&quot;3&quot; unique_id=&quot;10125&quot;&gt;&lt;property id=&quot;20148&quot; value=&quot;5&quot;/&gt;&lt;property id=&quot;20300&quot; value=&quot;Slide 3 - &amp;quot;Unit 15: MY DREAM HOUSE&amp;quot;&quot;/&gt;&lt;property id=&quot;20307&quot; value=&quot;291&quot;/&gt;&lt;/object&gt;&lt;object type=&quot;3&quot; unique_id=&quot;10126&quot;&gt;&lt;property id=&quot;20148&quot; value=&quot;5&quot;/&gt;&lt;property id=&quot;20300&quot; value=&quot;Slide 4&quot;/&gt;&lt;property id=&quot;20307&quot; value=&quot;265&quot;/&gt;&lt;/object&gt;&lt;object type=&quot;3&quot; unique_id=&quot;10127&quot;&gt;&lt;property id=&quot;20148&quot; value=&quot;5&quot;/&gt;&lt;property id=&quot;20300&quot; value=&quot;Slide 5&quot;/&gt;&lt;property id=&quot;20307&quot; value=&quot;304&quot;/&gt;&lt;/object&gt;&lt;object type=&quot;3&quot; unique_id=&quot;10128&quot;&gt;&lt;property id=&quot;20148&quot; value=&quot;5&quot;/&gt;&lt;property id=&quot;20300&quot; value=&quot;Slide 6&quot;/&gt;&lt;property id=&quot;20307&quot; value=&quot;312&quot;/&gt;&lt;/object&gt;&lt;object type=&quot;3&quot; unique_id=&quot;10129&quot;&gt;&lt;property id=&quot;20148&quot; value=&quot;5&quot;/&gt;&lt;property id=&quot;20300&quot; value=&quot;Slide 7&quot;/&gt;&lt;property id=&quot;20307&quot; value=&quot;303&quot;/&gt;&lt;/object&gt;&lt;object type=&quot;3&quot; unique_id=&quot;10130&quot;&gt;&lt;property id=&quot;20148&quot; value=&quot;5&quot;/&gt;&lt;property id=&quot;20300&quot; value=&quot;Slide 8&quot;/&gt;&lt;property id=&quot;20307&quot; value=&quot;306&quot;/&gt;&lt;/object&gt;&lt;object type=&quot;3&quot; unique_id=&quot;10131&quot;&gt;&lt;property id=&quot;20148&quot; value=&quot;5&quot;/&gt;&lt;property id=&quot;20300&quot; value=&quot;Slide 9&quot;/&gt;&lt;property id=&quot;20307&quot; value=&quot;313&quot;/&gt;&lt;/object&gt;&lt;object type=&quot;3&quot; unique_id=&quot;10132&quot;&gt;&lt;property id=&quot;20148&quot; value=&quot;5&quot;/&gt;&lt;property id=&quot;20300&quot; value=&quot;Slide 10&quot;/&gt;&lt;property id=&quot;20307&quot; value=&quot;314&quot;/&gt;&lt;/object&gt;&lt;object type=&quot;3&quot; unique_id=&quot;10133&quot;&gt;&lt;property id=&quot;20148&quot; value=&quot;5&quot;/&gt;&lt;property id=&quot;20300&quot; value=&quot;Slide 11&quot;/&gt;&lt;property id=&quot;20307&quot; value=&quot;315&quot;/&gt;&lt;/object&gt;&lt;object type=&quot;3&quot; unique_id=&quot;10134&quot;&gt;&lt;property id=&quot;20148&quot; value=&quot;5&quot;/&gt;&lt;property id=&quot;20300&quot; value=&quot;Slide 12&quot;/&gt;&lt;property id=&quot;20307&quot; value=&quot;294&quot;/&gt;&lt;/object&gt;&lt;object type=&quot;3&quot; unique_id=&quot;10135&quot;&gt;&lt;property id=&quot;20148&quot; value=&quot;5&quot;/&gt;&lt;property id=&quot;20300&quot; value=&quot;Slide 13&quot;/&gt;&lt;property id=&quot;20307&quot; value=&quot;328&quot;/&gt;&lt;/object&gt;&lt;object type=&quot;3&quot; unique_id=&quot;10136&quot;&gt;&lt;property id=&quot;20148&quot; value=&quot;5&quot;/&gt;&lt;property id=&quot;20300&quot; value=&quot;Slide 14&quot;/&gt;&lt;property id=&quot;20307&quot; value=&quot;316&quot;/&gt;&lt;/object&gt;&lt;object type=&quot;3&quot; unique_id=&quot;10137&quot;&gt;&lt;property id=&quot;20148&quot; value=&quot;5&quot;/&gt;&lt;property id=&quot;20300&quot; value=&quot;Slide 15&quot;/&gt;&lt;property id=&quot;20307&quot; value=&quot;317&quot;/&gt;&lt;/object&gt;&lt;object type=&quot;3&quot; unique_id=&quot;10138&quot;&gt;&lt;property id=&quot;20148&quot; value=&quot;5&quot;/&gt;&lt;property id=&quot;20300&quot; value=&quot;Slide 16&quot;/&gt;&lt;property id=&quot;20307&quot; value=&quot;329&quot;/&gt;&lt;/object&gt;&lt;object type=&quot;3&quot; unique_id=&quot;10139&quot;&gt;&lt;property id=&quot;20148&quot; value=&quot;5&quot;/&gt;&lt;property id=&quot;20300&quot; value=&quot;Slide 17&quot;/&gt;&lt;property id=&quot;20307&quot; value=&quot;318&quot;/&gt;&lt;/object&gt;&lt;object type=&quot;3&quot; unique_id=&quot;10140&quot;&gt;&lt;property id=&quot;20148&quot; value=&quot;5&quot;/&gt;&lt;property id=&quot;20300&quot; value=&quot;Slide 18&quot;/&gt;&lt;property id=&quot;20307&quot; value=&quot;330&quot;/&gt;&lt;/object&gt;&lt;object type=&quot;3&quot; unique_id=&quot;10141&quot;&gt;&lt;property id=&quot;20148&quot; value=&quot;5&quot;/&gt;&lt;property id=&quot;20300&quot; value=&quot;Slide 19 - &amp;quot;Homework:&amp;quot;&quot;/&gt;&lt;property id=&quot;20307&quot; value=&quot;272&quot;/&gt;&lt;/object&gt;&lt;object type=&quot;3&quot; unique_id=&quot;10142&quot;&gt;&lt;property id=&quot;20148&quot; value=&quot;5&quot;/&gt;&lt;property id=&quot;20300&quot; value=&quot;Slide 20&quot;/&gt;&lt;property id=&quot;20307&quot; value=&quot;324&quot;/&gt;&lt;/object&gt;&lt;/object&gt;&lt;object type=&quot;8&quot; unique_id=&quot;101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444</Words>
  <Application>Microsoft PowerPoint</Application>
  <PresentationFormat>On-screen Show (4:3)</PresentationFormat>
  <Paragraphs>131</Paragraphs>
  <Slides>20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Times New Roman</vt:lpstr>
      <vt:lpstr>Arial</vt:lpstr>
      <vt:lpstr>Calibri</vt:lpstr>
      <vt:lpstr>Default Design</vt:lpstr>
      <vt:lpstr>Slide 1</vt:lpstr>
      <vt:lpstr>Slide 2</vt:lpstr>
      <vt:lpstr>Unit 15: MY DREAM HOUSE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Homework:</vt:lpstr>
      <vt:lpstr>Slide 20</vt:lpstr>
    </vt:vector>
  </TitlesOfParts>
  <Company>Thuan Vu C&amp;E Cent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    HAPPY BIRTHDAY</dc:title>
  <dc:creator>Le Vinh 0983.525.661</dc:creator>
  <cp:lastModifiedBy>AutoBVT</cp:lastModifiedBy>
  <cp:revision>305</cp:revision>
  <dcterms:created xsi:type="dcterms:W3CDTF">2008-01-20T18:55:16Z</dcterms:created>
  <dcterms:modified xsi:type="dcterms:W3CDTF">2016-04-27T05:08:41Z</dcterms:modified>
</cp:coreProperties>
</file>